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9" d="100"/>
          <a:sy n="59" d="100"/>
        </p:scale>
        <p:origin x="4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16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11881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650"/>
              </a:lnSpc>
            </a:pPr>
            <a:r>
              <a:rPr lang="en-US" sz="6600" b="1" dirty="0"/>
              <a:t>Automated AI-Powered Video and Audio Transcription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985503"/>
            <a:ext cx="7772876" cy="3347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/>
              <a:t>Exploring the impact of automated transcription on digital content accessibility and efficiency.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168831"/>
            <a:ext cx="295275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6391" y="6556856"/>
            <a:ext cx="4626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Presentation by 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       Meghana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smtClean="0">
                <a:solidFill>
                  <a:srgbClr val="0070C0"/>
                </a:solidFill>
              </a:rPr>
              <a:t>       Sanjeev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972081"/>
            <a:ext cx="44413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Mentor:</a:t>
            </a:r>
          </a:p>
          <a:p>
            <a:pPr algn="ctr"/>
            <a:r>
              <a:rPr lang="en-IN" sz="3200" b="1" dirty="0" smtClean="0">
                <a:solidFill>
                  <a:srgbClr val="1F1F1F"/>
                </a:solidFill>
                <a:latin typeface="Google Sans"/>
              </a:rPr>
              <a:t> Moorthy </a:t>
            </a:r>
            <a:r>
              <a:rPr lang="en-IN" sz="3200" b="1" dirty="0">
                <a:solidFill>
                  <a:srgbClr val="1F1F1F"/>
                </a:solidFill>
                <a:latin typeface="Google Sans"/>
              </a:rPr>
              <a:t>Balasubramaniam</a:t>
            </a:r>
            <a:endParaRPr lang="en-IN" sz="3200" dirty="0"/>
          </a:p>
          <a:p>
            <a:pPr algn="ctr"/>
            <a:r>
              <a:rPr lang="en-US" sz="3200" b="1" dirty="0" smtClean="0"/>
              <a:t> </a:t>
            </a:r>
            <a:endParaRPr lang="en-IN"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048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56783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AI-powered video and audio transcription solution offers a comprehensive approach to automating the process of converting spoken language into accurate text. Its advanced technology, combined with robust testing and a user-friendly interface, ensures efficient, reliable, and scalable transcription services.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867" y="360521"/>
            <a:ext cx="308502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4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Agenda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647819" y="1008221"/>
            <a:ext cx="15240" cy="6864072"/>
          </a:xfrm>
          <a:prstGeom prst="roundRect">
            <a:avLst>
              <a:gd name="adj" fmla="val 361351"/>
            </a:avLst>
          </a:prstGeom>
          <a:solidFill>
            <a:srgbClr val="DABADD"/>
          </a:solidFill>
          <a:ln/>
        </p:spPr>
      </p:sp>
      <p:sp>
        <p:nvSpPr>
          <p:cNvPr id="4" name="Shape 2"/>
          <p:cNvSpPr/>
          <p:nvPr/>
        </p:nvSpPr>
        <p:spPr>
          <a:xfrm>
            <a:off x="841534" y="1303079"/>
            <a:ext cx="458867" cy="15240"/>
          </a:xfrm>
          <a:prstGeom prst="roundRect">
            <a:avLst>
              <a:gd name="adj" fmla="val 361351"/>
            </a:avLst>
          </a:prstGeom>
          <a:solidFill>
            <a:srgbClr val="DABADD"/>
          </a:solidFill>
          <a:ln/>
        </p:spPr>
      </p:sp>
      <p:sp>
        <p:nvSpPr>
          <p:cNvPr id="5" name="Shape 3"/>
          <p:cNvSpPr/>
          <p:nvPr/>
        </p:nvSpPr>
        <p:spPr>
          <a:xfrm>
            <a:off x="507980" y="1155621"/>
            <a:ext cx="294918" cy="294918"/>
          </a:xfrm>
          <a:prstGeom prst="roundRect">
            <a:avLst>
              <a:gd name="adj" fmla="val 1867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09183" y="1210508"/>
            <a:ext cx="9251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800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1159665" y="1178366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kern="0" spc="-2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Problem Statement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1376482" y="1410772"/>
            <a:ext cx="12795052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87658" y="2169795"/>
            <a:ext cx="458867" cy="15240"/>
          </a:xfrm>
          <a:prstGeom prst="roundRect">
            <a:avLst>
              <a:gd name="adj" fmla="val 361351"/>
            </a:avLst>
          </a:prstGeom>
          <a:solidFill>
            <a:srgbClr val="DABADD"/>
          </a:solidFill>
          <a:ln/>
        </p:spPr>
      </p:sp>
      <p:sp>
        <p:nvSpPr>
          <p:cNvPr id="10" name="Shape 8"/>
          <p:cNvSpPr/>
          <p:nvPr/>
        </p:nvSpPr>
        <p:spPr>
          <a:xfrm>
            <a:off x="507980" y="2030016"/>
            <a:ext cx="294918" cy="294918"/>
          </a:xfrm>
          <a:prstGeom prst="roundRect">
            <a:avLst>
              <a:gd name="adj" fmla="val 1867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09183" y="2084903"/>
            <a:ext cx="9251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800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1376482" y="2013704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kern="0" spc="-2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Technologies Used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376482" y="2285167"/>
            <a:ext cx="12795052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787658" y="3044190"/>
            <a:ext cx="458867" cy="15240"/>
          </a:xfrm>
          <a:prstGeom prst="roundRect">
            <a:avLst>
              <a:gd name="adj" fmla="val 361351"/>
            </a:avLst>
          </a:prstGeom>
          <a:solidFill>
            <a:srgbClr val="DABADD"/>
          </a:solidFill>
          <a:ln/>
        </p:spPr>
      </p:sp>
      <p:sp>
        <p:nvSpPr>
          <p:cNvPr id="15" name="Shape 13"/>
          <p:cNvSpPr/>
          <p:nvPr/>
        </p:nvSpPr>
        <p:spPr>
          <a:xfrm>
            <a:off x="507980" y="2904411"/>
            <a:ext cx="294918" cy="294918"/>
          </a:xfrm>
          <a:prstGeom prst="roundRect">
            <a:avLst>
              <a:gd name="adj" fmla="val 1867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09183" y="2959298"/>
            <a:ext cx="9251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800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1376482" y="2888099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kern="0" spc="-2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Frontend Modules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1376482" y="3159562"/>
            <a:ext cx="12795052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787658" y="3918585"/>
            <a:ext cx="458867" cy="15240"/>
          </a:xfrm>
          <a:prstGeom prst="roundRect">
            <a:avLst>
              <a:gd name="adj" fmla="val 361351"/>
            </a:avLst>
          </a:prstGeom>
          <a:solidFill>
            <a:srgbClr val="DABADD"/>
          </a:solidFill>
          <a:ln/>
        </p:spPr>
      </p:sp>
      <p:sp>
        <p:nvSpPr>
          <p:cNvPr id="20" name="Shape 18"/>
          <p:cNvSpPr/>
          <p:nvPr/>
        </p:nvSpPr>
        <p:spPr>
          <a:xfrm>
            <a:off x="507980" y="3778806"/>
            <a:ext cx="294918" cy="294918"/>
          </a:xfrm>
          <a:prstGeom prst="roundRect">
            <a:avLst>
              <a:gd name="adj" fmla="val 1867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09183" y="3833693"/>
            <a:ext cx="9251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800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2800" dirty="0"/>
          </a:p>
        </p:txBody>
      </p:sp>
      <p:sp>
        <p:nvSpPr>
          <p:cNvPr id="22" name="Text 20"/>
          <p:cNvSpPr/>
          <p:nvPr/>
        </p:nvSpPr>
        <p:spPr>
          <a:xfrm>
            <a:off x="1376482" y="3762494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kern="0" spc="-2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Backend Modules</a:t>
            </a:r>
            <a:endParaRPr lang="en-US" sz="2800" dirty="0"/>
          </a:p>
        </p:txBody>
      </p:sp>
      <p:sp>
        <p:nvSpPr>
          <p:cNvPr id="24" name="Shape 22"/>
          <p:cNvSpPr/>
          <p:nvPr/>
        </p:nvSpPr>
        <p:spPr>
          <a:xfrm>
            <a:off x="787658" y="4792980"/>
            <a:ext cx="458867" cy="15240"/>
          </a:xfrm>
          <a:prstGeom prst="roundRect">
            <a:avLst>
              <a:gd name="adj" fmla="val 361351"/>
            </a:avLst>
          </a:prstGeom>
          <a:solidFill>
            <a:srgbClr val="DABADD"/>
          </a:solidFill>
          <a:ln/>
        </p:spPr>
      </p:sp>
      <p:sp>
        <p:nvSpPr>
          <p:cNvPr id="25" name="Shape 23"/>
          <p:cNvSpPr/>
          <p:nvPr/>
        </p:nvSpPr>
        <p:spPr>
          <a:xfrm>
            <a:off x="507980" y="4653201"/>
            <a:ext cx="294918" cy="294918"/>
          </a:xfrm>
          <a:prstGeom prst="roundRect">
            <a:avLst>
              <a:gd name="adj" fmla="val 1867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09183" y="4708088"/>
            <a:ext cx="9251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800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5</a:t>
            </a:r>
            <a:endParaRPr lang="en-US" sz="2800" dirty="0"/>
          </a:p>
        </p:txBody>
      </p:sp>
      <p:sp>
        <p:nvSpPr>
          <p:cNvPr id="27" name="Text 25"/>
          <p:cNvSpPr/>
          <p:nvPr/>
        </p:nvSpPr>
        <p:spPr>
          <a:xfrm>
            <a:off x="1376482" y="4636889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kern="0" spc="-2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Configuration</a:t>
            </a:r>
            <a:endParaRPr lang="en-US" sz="2800" dirty="0"/>
          </a:p>
        </p:txBody>
      </p:sp>
      <p:sp>
        <p:nvSpPr>
          <p:cNvPr id="28" name="Text 26"/>
          <p:cNvSpPr/>
          <p:nvPr/>
        </p:nvSpPr>
        <p:spPr>
          <a:xfrm>
            <a:off x="1376482" y="4908352"/>
            <a:ext cx="12795052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dirty="0"/>
          </a:p>
        </p:txBody>
      </p:sp>
      <p:sp>
        <p:nvSpPr>
          <p:cNvPr id="29" name="Shape 27"/>
          <p:cNvSpPr/>
          <p:nvPr/>
        </p:nvSpPr>
        <p:spPr>
          <a:xfrm>
            <a:off x="787658" y="5667375"/>
            <a:ext cx="458867" cy="15240"/>
          </a:xfrm>
          <a:prstGeom prst="roundRect">
            <a:avLst>
              <a:gd name="adj" fmla="val 361351"/>
            </a:avLst>
          </a:prstGeom>
          <a:solidFill>
            <a:srgbClr val="DABADD"/>
          </a:solidFill>
          <a:ln/>
        </p:spPr>
      </p:sp>
      <p:sp>
        <p:nvSpPr>
          <p:cNvPr id="30" name="Shape 28"/>
          <p:cNvSpPr/>
          <p:nvPr/>
        </p:nvSpPr>
        <p:spPr>
          <a:xfrm>
            <a:off x="507980" y="5527596"/>
            <a:ext cx="294918" cy="294918"/>
          </a:xfrm>
          <a:prstGeom prst="roundRect">
            <a:avLst>
              <a:gd name="adj" fmla="val 1867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09183" y="5582483"/>
            <a:ext cx="9251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800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6</a:t>
            </a:r>
            <a:endParaRPr lang="en-US" sz="2800" dirty="0"/>
          </a:p>
        </p:txBody>
      </p:sp>
      <p:sp>
        <p:nvSpPr>
          <p:cNvPr id="32" name="Text 30"/>
          <p:cNvSpPr/>
          <p:nvPr/>
        </p:nvSpPr>
        <p:spPr>
          <a:xfrm>
            <a:off x="1376482" y="5511284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kern="0" spc="-2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APIs and Functions</a:t>
            </a:r>
            <a:endParaRPr lang="en-US" sz="2800" dirty="0"/>
          </a:p>
        </p:txBody>
      </p:sp>
      <p:sp>
        <p:nvSpPr>
          <p:cNvPr id="34" name="Shape 32"/>
          <p:cNvSpPr/>
          <p:nvPr/>
        </p:nvSpPr>
        <p:spPr>
          <a:xfrm>
            <a:off x="787658" y="6541770"/>
            <a:ext cx="458867" cy="15240"/>
          </a:xfrm>
          <a:prstGeom prst="roundRect">
            <a:avLst>
              <a:gd name="adj" fmla="val 361351"/>
            </a:avLst>
          </a:prstGeom>
          <a:solidFill>
            <a:srgbClr val="DABADD"/>
          </a:solidFill>
          <a:ln/>
        </p:spPr>
      </p:sp>
      <p:sp>
        <p:nvSpPr>
          <p:cNvPr id="35" name="Shape 33"/>
          <p:cNvSpPr/>
          <p:nvPr/>
        </p:nvSpPr>
        <p:spPr>
          <a:xfrm>
            <a:off x="507980" y="6401991"/>
            <a:ext cx="294918" cy="294918"/>
          </a:xfrm>
          <a:prstGeom prst="roundRect">
            <a:avLst>
              <a:gd name="adj" fmla="val 1867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09183" y="6456878"/>
            <a:ext cx="9251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800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7</a:t>
            </a:r>
            <a:endParaRPr lang="en-US" sz="2800" dirty="0"/>
          </a:p>
        </p:txBody>
      </p:sp>
      <p:sp>
        <p:nvSpPr>
          <p:cNvPr id="37" name="Text 35"/>
          <p:cNvSpPr/>
          <p:nvPr/>
        </p:nvSpPr>
        <p:spPr>
          <a:xfrm>
            <a:off x="1376482" y="6385679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kern="0" spc="-2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Testing</a:t>
            </a:r>
            <a:endParaRPr lang="en-US" sz="2800" dirty="0"/>
          </a:p>
        </p:txBody>
      </p:sp>
      <p:sp>
        <p:nvSpPr>
          <p:cNvPr id="38" name="Text 36"/>
          <p:cNvSpPr/>
          <p:nvPr/>
        </p:nvSpPr>
        <p:spPr>
          <a:xfrm>
            <a:off x="1376482" y="6657142"/>
            <a:ext cx="12795052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dirty="0"/>
          </a:p>
        </p:txBody>
      </p:sp>
      <p:sp>
        <p:nvSpPr>
          <p:cNvPr id="39" name="Shape 37"/>
          <p:cNvSpPr/>
          <p:nvPr/>
        </p:nvSpPr>
        <p:spPr>
          <a:xfrm>
            <a:off x="787658" y="7416165"/>
            <a:ext cx="458867" cy="15240"/>
          </a:xfrm>
          <a:prstGeom prst="roundRect">
            <a:avLst>
              <a:gd name="adj" fmla="val 361351"/>
            </a:avLst>
          </a:prstGeom>
          <a:solidFill>
            <a:srgbClr val="DABADD"/>
          </a:solidFill>
          <a:ln/>
        </p:spPr>
      </p:sp>
      <p:sp>
        <p:nvSpPr>
          <p:cNvPr id="40" name="Shape 38"/>
          <p:cNvSpPr/>
          <p:nvPr/>
        </p:nvSpPr>
        <p:spPr>
          <a:xfrm>
            <a:off x="507980" y="7276386"/>
            <a:ext cx="294918" cy="294918"/>
          </a:xfrm>
          <a:prstGeom prst="roundRect">
            <a:avLst>
              <a:gd name="adj" fmla="val 1867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09183" y="7331273"/>
            <a:ext cx="9251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800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8</a:t>
            </a:r>
            <a:endParaRPr lang="en-US" sz="2800" dirty="0"/>
          </a:p>
        </p:txBody>
      </p:sp>
      <p:sp>
        <p:nvSpPr>
          <p:cNvPr id="42" name="Text 40"/>
          <p:cNvSpPr/>
          <p:nvPr/>
        </p:nvSpPr>
        <p:spPr>
          <a:xfrm>
            <a:off x="1376482" y="7260074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kern="0" spc="-2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Conclusion</a:t>
            </a:r>
            <a:endParaRPr lang="en-US" sz="2800" dirty="0"/>
          </a:p>
        </p:txBody>
      </p:sp>
      <p:sp>
        <p:nvSpPr>
          <p:cNvPr id="43" name="Text 41"/>
          <p:cNvSpPr/>
          <p:nvPr/>
        </p:nvSpPr>
        <p:spPr>
          <a:xfrm>
            <a:off x="1452682" y="7571304"/>
            <a:ext cx="12795052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kern="0" spc="-21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7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333" y="3292554"/>
            <a:ext cx="5077897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kern="0" spc="-8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Problem Statement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55333" y="4250888"/>
            <a:ext cx="6451997" cy="1584008"/>
          </a:xfrm>
          <a:prstGeom prst="roundRect">
            <a:avLst>
              <a:gd name="adj" fmla="val 57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8694" y="4474250"/>
            <a:ext cx="264223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800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Automate Transcription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978694" y="4920972"/>
            <a:ext cx="60052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an efficient and reliable system to convert spoken language from videos and audio into accurate text.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3071" y="4250888"/>
            <a:ext cx="6451997" cy="1584008"/>
          </a:xfrm>
          <a:prstGeom prst="roundRect">
            <a:avLst>
              <a:gd name="adj" fmla="val 57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6432" y="4474250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800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Python API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646432" y="4920972"/>
            <a:ext cx="60052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a Python-based API that supports various video formats, enabling seamless integration with existing workflows.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5333" y="6050637"/>
            <a:ext cx="6451997" cy="1584008"/>
          </a:xfrm>
          <a:prstGeom prst="roundRect">
            <a:avLst>
              <a:gd name="adj" fmla="val 57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8694" y="6273998"/>
            <a:ext cx="3431738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800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Video Management Integration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978694" y="6720721"/>
            <a:ext cx="60052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smooth integration with popular video management systems for easy file access and processing.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3071" y="6050637"/>
            <a:ext cx="6451997" cy="1584008"/>
          </a:xfrm>
          <a:prstGeom prst="roundRect">
            <a:avLst>
              <a:gd name="adj" fmla="val 57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6432" y="6273998"/>
            <a:ext cx="376797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800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Reliable &amp; Scalable Transcriptions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7646432" y="6720721"/>
            <a:ext cx="60052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Building a robust system capable of handling large volumes of data and delivering consistently accurate transcriptions.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926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Technologies Used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13145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8909" y="223170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13145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Programming Language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97894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Python, known for its versatility and rich libraries, provides the foundation for the transcription solution.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13145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2843" y="223170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13145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Speech Recognition Libraries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297894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libraries like SpeechRecognition and Vosk for accurate and efficient speech-to-text conversion.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01955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8909" y="511980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019556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Video Processing Libraries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867043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libraries like OpenCV and ffmpeg for video format handling and audio extraction.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0362843" y="511980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55893" y="50195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36150" y="588002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Frontend Modules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user-friendly interface allows users to upload video or audio files, select language options, and manage transcription settings.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File Uploader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dedicated module enables users to easily upload video or audio files from their devices or cloud storage.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514" y="541020"/>
            <a:ext cx="4615339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kern="0" spc="-73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Backend Modules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4" y="1412081"/>
            <a:ext cx="980718" cy="1569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1436" y="1608177"/>
            <a:ext cx="23076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API Endpoint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961436" y="2014180"/>
            <a:ext cx="649605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API endpoint acts as the entry point for client requests, receiving data and triggering the transcription process.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14" y="2981206"/>
            <a:ext cx="980718" cy="15691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1436" y="3177302"/>
            <a:ext cx="23076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Audio Processing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961436" y="3583305"/>
            <a:ext cx="649605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backend processes video files to extract audio, converting it into a format suitable for speech recognition.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14" y="4550331"/>
            <a:ext cx="980718" cy="15691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1436" y="4746427"/>
            <a:ext cx="23076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Speech Recognition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961436" y="5152430"/>
            <a:ext cx="649605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core module utilizes advanced speech recognition algorithms to convert audio into text, ensuring accuracy and context awareness.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14" y="6119455"/>
            <a:ext cx="980718" cy="15691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1436" y="6315551"/>
            <a:ext cx="23076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Storage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961436" y="6721554"/>
            <a:ext cx="649605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Processed data, including audio and transcriptions, is securely stored in the </a:t>
            </a:r>
            <a:r>
              <a:rPr lang="en-US" sz="1500" kern="0" spc="-31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 or </a:t>
            </a: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local databases for easy access and retrieval.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779502"/>
            <a:ext cx="4956691" cy="619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kern="0" spc="-78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Configuration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37235" y="1714976"/>
            <a:ext cx="7669530" cy="5735003"/>
          </a:xfrm>
          <a:prstGeom prst="roundRect">
            <a:avLst>
              <a:gd name="adj" fmla="val 15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4855" y="1722596"/>
            <a:ext cx="7654290" cy="6048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55477" y="1856542"/>
            <a:ext cx="340209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Setting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86432" y="1856542"/>
            <a:ext cx="340209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86432" y="2461379"/>
            <a:ext cx="340209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4855" y="3233057"/>
            <a:ext cx="7654290" cy="16518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55477" y="3740110"/>
            <a:ext cx="340209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Audio Format Support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86432" y="3740110"/>
            <a:ext cx="340209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Defines the supported audio formats for processing, ensuring compatibility with various video and audio files.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4855" y="4884896"/>
            <a:ext cx="7654290" cy="12787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55477" y="5018842"/>
            <a:ext cx="340209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 Access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786432" y="5018842"/>
            <a:ext cx="340209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Controls access to the API for external applications or integrations, providing secure and controlled communication.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4855" y="6163628"/>
            <a:ext cx="7654290" cy="12787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55477" y="6297573"/>
            <a:ext cx="340209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Transcription Accuracy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4786432" y="6297573"/>
            <a:ext cx="340209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Adjusts the level of accuracy required for transcriptions, balancing speed and precision based on specific needs.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72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981" y="3485793"/>
            <a:ext cx="5378410" cy="67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kern="0" spc="-85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APIs and Functions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81" y="4500801"/>
            <a:ext cx="571381" cy="5713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9981" y="530066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Transcription API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9981" y="5773817"/>
            <a:ext cx="3000494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access to the transcription service, allowing clients to submit video or audio files for processing.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256" y="4500801"/>
            <a:ext cx="571381" cy="5713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43256" y="530066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Configuration API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43256" y="5773817"/>
            <a:ext cx="3000494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users to customize the transcription process, adjusting settings like language, punctuation, and speaker identification.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531" y="4500801"/>
            <a:ext cx="571381" cy="5713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6531" y="530066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Status API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86531" y="5773817"/>
            <a:ext cx="3000494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real-time updates on the progress of transcription tasks, enabling users to track the processing status.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806" y="4500801"/>
            <a:ext cx="571381" cy="57138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29806" y="530066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Result Retrieval API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29806" y="5773817"/>
            <a:ext cx="3000613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users to download the generated transcriptions in various formats, such as plain text, JSON, or XML.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02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643" y="3491389"/>
            <a:ext cx="512040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kern="0" spc="-81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Testing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61643" y="4702612"/>
            <a:ext cx="489585" cy="489585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640" y="4793813"/>
            <a:ext cx="15359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4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68755" y="4702612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Unit Testing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68755" y="5153025"/>
            <a:ext cx="5737741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Individual components and functions are tested thoroughly to ensure accuracy and performance.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023" y="4702612"/>
            <a:ext cx="489585" cy="489585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92020" y="4793813"/>
            <a:ext cx="15359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4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131135" y="4702612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Integration Testing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131135" y="5153025"/>
            <a:ext cx="5737741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Various modules are integrated and tested together to verify seamless communication and data flow.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1643" y="6311622"/>
            <a:ext cx="489585" cy="489585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9640" y="6402824"/>
            <a:ext cx="15359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4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468755" y="6311622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Functional Testing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68755" y="6762036"/>
            <a:ext cx="5737741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entire system is tested against various scenarios and user inputs to validate its functionality and meet requirements.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4023" y="6311622"/>
            <a:ext cx="489585" cy="489585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92020" y="6402824"/>
            <a:ext cx="15359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4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131135" y="6311622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Performance Testing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131135" y="6762036"/>
            <a:ext cx="5737741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is subjected to high-volume loads to ensure scalability and maintain optimal performance under heavy usage.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616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Google Sans</vt:lpstr>
      <vt:lpstr>Source Sans Pro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15</cp:revision>
  <dcterms:created xsi:type="dcterms:W3CDTF">2024-09-18T12:01:17Z</dcterms:created>
  <dcterms:modified xsi:type="dcterms:W3CDTF">2024-09-19T12:40:41Z</dcterms:modified>
</cp:coreProperties>
</file>